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01" r:id="rId2"/>
    <p:sldId id="300" r:id="rId3"/>
    <p:sldId id="293" r:id="rId4"/>
    <p:sldId id="294" r:id="rId5"/>
    <p:sldId id="257" r:id="rId6"/>
    <p:sldId id="258" r:id="rId7"/>
    <p:sldId id="297" r:id="rId8"/>
    <p:sldId id="298" r:id="rId9"/>
    <p:sldId id="260" r:id="rId10"/>
    <p:sldId id="261" r:id="rId11"/>
    <p:sldId id="262" r:id="rId12"/>
    <p:sldId id="264" r:id="rId13"/>
    <p:sldId id="302" r:id="rId14"/>
    <p:sldId id="299" r:id="rId15"/>
    <p:sldId id="292" r:id="rId16"/>
    <p:sldId id="265" r:id="rId17"/>
    <p:sldId id="291" r:id="rId18"/>
    <p:sldId id="266" r:id="rId19"/>
    <p:sldId id="267" r:id="rId20"/>
    <p:sldId id="268" r:id="rId21"/>
    <p:sldId id="269" r:id="rId22"/>
    <p:sldId id="270" r:id="rId23"/>
    <p:sldId id="296" r:id="rId2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1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2491FC3-70C7-46F2-AE8A-9599F6D10E60}" type="datetimeFigureOut">
              <a:rPr lang="ar-IQ" smtClean="0"/>
              <a:t>13/03/1443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306666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2491FC3-70C7-46F2-AE8A-9599F6D10E60}" type="datetimeFigureOut">
              <a:rPr lang="ar-IQ" smtClean="0"/>
              <a:t>13/03/1443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91892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2491FC3-70C7-46F2-AE8A-9599F6D10E60}" type="datetimeFigureOut">
              <a:rPr lang="ar-IQ" smtClean="0"/>
              <a:t>13/03/1443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414401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2491FC3-70C7-46F2-AE8A-9599F6D10E60}" type="datetimeFigureOut">
              <a:rPr lang="ar-IQ" smtClean="0"/>
              <a:t>13/03/1443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325295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2491FC3-70C7-46F2-AE8A-9599F6D10E60}" type="datetimeFigureOut">
              <a:rPr lang="ar-IQ" smtClean="0"/>
              <a:t>13/03/1443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58462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2491FC3-70C7-46F2-AE8A-9599F6D10E60}" type="datetimeFigureOut">
              <a:rPr lang="ar-IQ" smtClean="0"/>
              <a:t>13/03/1443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327593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2491FC3-70C7-46F2-AE8A-9599F6D10E60}" type="datetimeFigureOut">
              <a:rPr lang="ar-IQ" smtClean="0"/>
              <a:t>13/03/1443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358566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2491FC3-70C7-46F2-AE8A-9599F6D10E60}" type="datetimeFigureOut">
              <a:rPr lang="ar-IQ" smtClean="0"/>
              <a:t>13/03/1443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25377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2491FC3-70C7-46F2-AE8A-9599F6D10E60}" type="datetimeFigureOut">
              <a:rPr lang="ar-IQ" smtClean="0"/>
              <a:t>13/03/1443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75181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491FC3-70C7-46F2-AE8A-9599F6D10E60}" type="datetimeFigureOut">
              <a:rPr lang="ar-IQ" smtClean="0"/>
              <a:t>13/03/1443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214497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491FC3-70C7-46F2-AE8A-9599F6D10E60}" type="datetimeFigureOut">
              <a:rPr lang="ar-IQ" smtClean="0"/>
              <a:t>13/03/1443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D4D5409-DE0E-4523-A078-439E277DF83A}" type="slidenum">
              <a:rPr lang="ar-IQ" smtClean="0"/>
              <a:t>‹#›</a:t>
            </a:fld>
            <a:endParaRPr lang="ar-IQ"/>
          </a:p>
        </p:txBody>
      </p:sp>
    </p:spTree>
    <p:extLst>
      <p:ext uri="{BB962C8B-B14F-4D97-AF65-F5344CB8AC3E}">
        <p14:creationId xmlns:p14="http://schemas.microsoft.com/office/powerpoint/2010/main" val="19823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2491FC3-70C7-46F2-AE8A-9599F6D10E60}" type="datetimeFigureOut">
              <a:rPr lang="ar-IQ" smtClean="0"/>
              <a:t>13/03/1443</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D4D5409-DE0E-4523-A078-439E277DF83A}" type="slidenum">
              <a:rPr lang="ar-IQ" smtClean="0"/>
              <a:t>‹#›</a:t>
            </a:fld>
            <a:endParaRPr lang="ar-IQ"/>
          </a:p>
        </p:txBody>
      </p:sp>
    </p:spTree>
    <p:extLst>
      <p:ext uri="{BB962C8B-B14F-4D97-AF65-F5344CB8AC3E}">
        <p14:creationId xmlns:p14="http://schemas.microsoft.com/office/powerpoint/2010/main" val="347802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عنوان فرعي 2"/>
          <p:cNvSpPr>
            <a:spLocks noGrp="1"/>
          </p:cNvSpPr>
          <p:nvPr>
            <p:ph type="subTitle" idx="1"/>
          </p:nvPr>
        </p:nvSpPr>
        <p:spPr/>
        <p:txBody>
          <a:bodyPr>
            <a:normAutofit lnSpcReduction="10000"/>
          </a:bodyPr>
          <a:lstStyle/>
          <a:p>
            <a:r>
              <a:rPr lang="ar-IQ" dirty="0" smtClean="0">
                <a:solidFill>
                  <a:srgbClr val="FF0000"/>
                </a:solidFill>
              </a:rPr>
              <a:t>مادة تربية و تحسين طيور داجنة </a:t>
            </a:r>
            <a:endParaRPr lang="ar-IQ" dirty="0">
              <a:solidFill>
                <a:srgbClr val="FF0000"/>
              </a:solidFill>
            </a:endParaRPr>
          </a:p>
          <a:p>
            <a:r>
              <a:rPr lang="ar-IQ" b="1" dirty="0" smtClean="0"/>
              <a:t>المرحلة </a:t>
            </a:r>
            <a:r>
              <a:rPr lang="ar-IQ" b="1" dirty="0"/>
              <a:t>الرابعة: قسم الإنتاج الحيواني</a:t>
            </a:r>
          </a:p>
          <a:p>
            <a:r>
              <a:rPr lang="ar-IQ" b="1" dirty="0"/>
              <a:t> </a:t>
            </a:r>
            <a:r>
              <a:rPr lang="ar-IQ" b="1" dirty="0" smtClean="0"/>
              <a:t> </a:t>
            </a:r>
            <a:r>
              <a:rPr lang="ar-IQ" b="1" dirty="0"/>
              <a:t>أستاذ المادة: د</a:t>
            </a:r>
            <a:r>
              <a:rPr lang="ar-IQ" b="1" dirty="0" smtClean="0"/>
              <a:t>. ساجدة </a:t>
            </a:r>
            <a:r>
              <a:rPr lang="ar-IQ" b="1" dirty="0"/>
              <a:t>عبد الصمد مجيد</a:t>
            </a:r>
            <a:endParaRPr lang="ar-IQ" dirty="0"/>
          </a:p>
          <a:p>
            <a:r>
              <a:rPr lang="ar-IQ" b="1" dirty="0" smtClean="0"/>
              <a:t> </a:t>
            </a:r>
            <a:endParaRPr lang="ar-IQ" b="1" dirty="0">
              <a:solidFill>
                <a:srgbClr val="FF0000"/>
              </a:solidFill>
            </a:endParaRPr>
          </a:p>
        </p:txBody>
      </p:sp>
      <p:pic>
        <p:nvPicPr>
          <p:cNvPr id="4" name="صورة 3" descr="الصفحة الرئيسية | جامعة البصرة"/>
          <p:cNvPicPr/>
          <p:nvPr/>
        </p:nvPicPr>
        <p:blipFill>
          <a:blip r:embed="rId2">
            <a:extLst>
              <a:ext uri="{28A0092B-C50C-407E-A947-70E740481C1C}">
                <a14:useLocalDpi xmlns:a14="http://schemas.microsoft.com/office/drawing/2010/main" val="0"/>
              </a:ext>
            </a:extLst>
          </a:blip>
          <a:srcRect/>
          <a:stretch>
            <a:fillRect/>
          </a:stretch>
        </p:blipFill>
        <p:spPr bwMode="auto">
          <a:xfrm>
            <a:off x="7772399" y="793378"/>
            <a:ext cx="3039035" cy="2808660"/>
          </a:xfrm>
          <a:prstGeom prst="rect">
            <a:avLst/>
          </a:prstGeom>
          <a:noFill/>
          <a:ln>
            <a:noFill/>
          </a:ln>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566" y="1122363"/>
            <a:ext cx="2286000" cy="2479675"/>
          </a:xfrm>
          <a:prstGeom prst="rect">
            <a:avLst/>
          </a:prstGeom>
        </p:spPr>
      </p:pic>
    </p:spTree>
    <p:extLst>
      <p:ext uri="{BB962C8B-B14F-4D97-AF65-F5344CB8AC3E}">
        <p14:creationId xmlns:p14="http://schemas.microsoft.com/office/powerpoint/2010/main" val="87277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2400" b="1" dirty="0" smtClean="0">
                <a:solidFill>
                  <a:srgbClr val="FF0000"/>
                </a:solidFill>
              </a:rPr>
              <a:t>                        </a:t>
            </a:r>
            <a:r>
              <a:rPr lang="ar-IQ" sz="2400" b="1" dirty="0" smtClean="0">
                <a:solidFill>
                  <a:srgbClr val="FF0000"/>
                </a:solidFill>
              </a:rPr>
              <a:t>        جمع </a:t>
            </a:r>
            <a:r>
              <a:rPr lang="ar-IQ" sz="2400" b="1" dirty="0">
                <a:solidFill>
                  <a:srgbClr val="FF0000"/>
                </a:solidFill>
              </a:rPr>
              <a:t>المعلومات </a:t>
            </a:r>
            <a:r>
              <a:rPr lang="ar-IQ" sz="2400" b="1" dirty="0" smtClean="0">
                <a:solidFill>
                  <a:srgbClr val="FF0000"/>
                </a:solidFill>
              </a:rPr>
              <a:t>(البيانات</a:t>
            </a:r>
            <a:r>
              <a:rPr lang="ar-IQ" sz="2400" b="1" dirty="0" smtClean="0">
                <a:solidFill>
                  <a:srgbClr val="FF0000"/>
                </a:solidFill>
              </a:rPr>
              <a:t>) </a:t>
            </a:r>
            <a:r>
              <a:rPr lang="en-US" sz="2400" b="1" dirty="0" smtClean="0">
                <a:solidFill>
                  <a:srgbClr val="FF0000"/>
                </a:solidFill>
              </a:rPr>
              <a:t>Data Collection </a:t>
            </a:r>
            <a:endParaRPr lang="ar-IQ" b="1" dirty="0"/>
          </a:p>
        </p:txBody>
      </p:sp>
      <p:sp>
        <p:nvSpPr>
          <p:cNvPr id="3" name="عنصر نائب للمحتوى 2"/>
          <p:cNvSpPr>
            <a:spLocks noGrp="1"/>
          </p:cNvSpPr>
          <p:nvPr>
            <p:ph idx="1"/>
          </p:nvPr>
        </p:nvSpPr>
        <p:spPr/>
        <p:txBody>
          <a:bodyPr/>
          <a:lstStyle/>
          <a:p>
            <a:r>
              <a:rPr lang="ar-IQ" b="1" dirty="0"/>
              <a:t>في التحسين الوراثي نبدأ بجمع المعلومات الخاصة بالطيور المنتخبة مثلا وذلك من خلال سجلات النسب(العلاقات بين الآباء و الأبناء في المجموعة المنتخبة) حتى يتم الوصول الى القرارات الصحيحة للتحسين الوراثي المطلوب في الأجيال </a:t>
            </a:r>
            <a:r>
              <a:rPr lang="ar-IQ" b="1" dirty="0" smtClean="0"/>
              <a:t>اللاحقة. من </a:t>
            </a:r>
            <a:r>
              <a:rPr lang="ar-IQ" b="1" dirty="0"/>
              <a:t>خلال جمع المعلومات يتم التعرف على </a:t>
            </a:r>
            <a:r>
              <a:rPr lang="ar-IQ" b="1" dirty="0">
                <a:solidFill>
                  <a:schemeClr val="accent1"/>
                </a:solidFill>
              </a:rPr>
              <a:t>معايير اختيار الحيوانات </a:t>
            </a:r>
            <a:r>
              <a:rPr lang="en-US" b="1" dirty="0">
                <a:solidFill>
                  <a:schemeClr val="accent1"/>
                </a:solidFill>
              </a:rPr>
              <a:t>Criteria</a:t>
            </a:r>
            <a:r>
              <a:rPr lang="ar-IQ" b="1" dirty="0">
                <a:solidFill>
                  <a:srgbClr val="FF0000"/>
                </a:solidFill>
              </a:rPr>
              <a:t>(معايير التحسين </a:t>
            </a:r>
            <a:r>
              <a:rPr lang="ar-IQ" b="1" dirty="0" smtClean="0">
                <a:solidFill>
                  <a:srgbClr val="FF0000"/>
                </a:solidFill>
              </a:rPr>
              <a:t>الوراثي)</a:t>
            </a:r>
            <a:r>
              <a:rPr lang="ar-IQ" b="1" dirty="0" smtClean="0"/>
              <a:t> </a:t>
            </a:r>
            <a:r>
              <a:rPr lang="ar-IQ" b="1" dirty="0"/>
              <a:t>مثل قيمة معامل التوريث للصفة المدروسة والقيم التربوية للآباء</a:t>
            </a:r>
            <a:r>
              <a:rPr lang="ar-IQ" b="1" dirty="0" smtClean="0"/>
              <a:t>. كما </a:t>
            </a:r>
            <a:r>
              <a:rPr lang="ar-IQ" b="1" dirty="0"/>
              <a:t>يتم تحديد طريقة </a:t>
            </a:r>
            <a:r>
              <a:rPr lang="ar-IQ" b="1" dirty="0" smtClean="0"/>
              <a:t>التحسين </a:t>
            </a:r>
            <a:r>
              <a:rPr lang="ar-IQ" b="1" dirty="0"/>
              <a:t>الوراثي هل هي انتخاب او تحسين وراثي يعتمد على أنظمة التربية(تربية داخلية أو تربية أباعد).</a:t>
            </a:r>
            <a:endParaRPr lang="en-US" b="1" dirty="0"/>
          </a:p>
          <a:p>
            <a:r>
              <a:rPr lang="ar-IQ" b="1" dirty="0" smtClean="0"/>
              <a:t>لا يمكن </a:t>
            </a:r>
            <a:r>
              <a:rPr lang="ar-IQ" b="1" dirty="0"/>
              <a:t>الاعتماد على نتائج التحسين الوراثي لجيل واحد فقط و انما الاعتماد على نتائج التغيرات الوراثية الحاصلة في المجموعة المنتخبة لعدة أجيال.</a:t>
            </a:r>
            <a:endParaRPr lang="en-US" b="1" dirty="0"/>
          </a:p>
          <a:p>
            <a:pPr marL="0" indent="0">
              <a:buNone/>
            </a:pPr>
            <a:endParaRPr lang="en-US" b="1" dirty="0"/>
          </a:p>
          <a:p>
            <a:endParaRPr lang="ar-IQ" dirty="0"/>
          </a:p>
        </p:txBody>
      </p:sp>
    </p:spTree>
    <p:extLst>
      <p:ext uri="{BB962C8B-B14F-4D97-AF65-F5344CB8AC3E}">
        <p14:creationId xmlns:p14="http://schemas.microsoft.com/office/powerpoint/2010/main" val="284623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sz="2400" b="1" dirty="0" smtClean="0">
                <a:solidFill>
                  <a:srgbClr val="FF0000"/>
                </a:solidFill>
              </a:rPr>
              <a:t>بدايات الانتخاب </a:t>
            </a:r>
            <a:r>
              <a:rPr lang="ar-IQ" sz="2400" b="1" dirty="0">
                <a:solidFill>
                  <a:srgbClr val="FF0000"/>
                </a:solidFill>
              </a:rPr>
              <a:t>في الطيور </a:t>
            </a:r>
            <a:r>
              <a:rPr lang="ar-IQ" sz="2400" b="1" dirty="0" smtClean="0">
                <a:solidFill>
                  <a:srgbClr val="FF0000"/>
                </a:solidFill>
              </a:rPr>
              <a:t>الداجنة</a:t>
            </a:r>
            <a:r>
              <a:rPr lang="en-US" dirty="0"/>
              <a:t/>
            </a:r>
            <a:br>
              <a:rPr lang="en-US" dirty="0"/>
            </a:br>
            <a:endParaRPr lang="ar-IQ" dirty="0"/>
          </a:p>
        </p:txBody>
      </p:sp>
      <p:sp>
        <p:nvSpPr>
          <p:cNvPr id="3" name="عنصر نائب للمحتوى 2"/>
          <p:cNvSpPr>
            <a:spLocks noGrp="1"/>
          </p:cNvSpPr>
          <p:nvPr>
            <p:ph idx="1"/>
          </p:nvPr>
        </p:nvSpPr>
        <p:spPr/>
        <p:txBody>
          <a:bodyPr>
            <a:normAutofit fontScale="92500" lnSpcReduction="10000"/>
          </a:bodyPr>
          <a:lstStyle/>
          <a:p>
            <a:r>
              <a:rPr lang="ar-IQ" b="1" dirty="0"/>
              <a:t>أن التحسين الوراثي الأول حصل في الطبيعة عن طريق الانتخاب الطبيعي </a:t>
            </a:r>
            <a:r>
              <a:rPr lang="en-US" b="1" dirty="0">
                <a:solidFill>
                  <a:srgbClr val="FF0000"/>
                </a:solidFill>
              </a:rPr>
              <a:t>Natural</a:t>
            </a:r>
            <a:r>
              <a:rPr lang="en-US" b="1" dirty="0"/>
              <a:t> </a:t>
            </a:r>
            <a:r>
              <a:rPr lang="en-US" b="1" dirty="0">
                <a:solidFill>
                  <a:srgbClr val="FF0000"/>
                </a:solidFill>
              </a:rPr>
              <a:t>Selection</a:t>
            </a:r>
            <a:r>
              <a:rPr lang="ar-IQ" b="1" dirty="0"/>
              <a:t> و الذي يظهر القابلية الوراثية للأفراد من خلال مدى تأقلمها للظروف البيئية التي وجدت فيها.</a:t>
            </a:r>
          </a:p>
          <a:p>
            <a:r>
              <a:rPr lang="ar-IQ" b="1" dirty="0" err="1" smtClean="0"/>
              <a:t>يعتبرالعالم</a:t>
            </a:r>
            <a:r>
              <a:rPr lang="ar-IQ" b="1" dirty="0" smtClean="0"/>
              <a:t> </a:t>
            </a:r>
            <a:r>
              <a:rPr lang="en-US" b="1" dirty="0"/>
              <a:t>Mankind</a:t>
            </a:r>
            <a:r>
              <a:rPr lang="ar-IQ" b="1" dirty="0"/>
              <a:t> هو أول من قام بأجراء </a:t>
            </a:r>
            <a:r>
              <a:rPr lang="ar-IQ" b="1" dirty="0" smtClean="0"/>
              <a:t>الانتخاب </a:t>
            </a:r>
            <a:r>
              <a:rPr lang="ar-IQ" b="1" dirty="0"/>
              <a:t>الاصطناعي</a:t>
            </a:r>
            <a:r>
              <a:rPr lang="en-US" b="1" dirty="0">
                <a:solidFill>
                  <a:srgbClr val="FF0000"/>
                </a:solidFill>
              </a:rPr>
              <a:t>Artificial Selection</a:t>
            </a:r>
            <a:r>
              <a:rPr lang="ar-IQ" b="1" dirty="0">
                <a:solidFill>
                  <a:srgbClr val="FF0000"/>
                </a:solidFill>
              </a:rPr>
              <a:t> </a:t>
            </a:r>
            <a:r>
              <a:rPr lang="ar-IQ" b="1" dirty="0"/>
              <a:t>في الطيور الداجنة قبل حوالي 250 سنة لتحسين الطيور الداجنة وذلك لزيادة انتاج اللحم والبيض بناء على رغبة المجتمع.</a:t>
            </a:r>
            <a:endParaRPr lang="en-US" b="1" dirty="0"/>
          </a:p>
          <a:p>
            <a:r>
              <a:rPr lang="ar-IQ" b="1" dirty="0"/>
              <a:t>عند </a:t>
            </a:r>
            <a:r>
              <a:rPr lang="ar-IQ" b="1" dirty="0" smtClean="0"/>
              <a:t>الانتخاب </a:t>
            </a:r>
            <a:r>
              <a:rPr lang="ar-IQ" b="1" dirty="0"/>
              <a:t>الوراثي قد تكون الأفراد الناتجة عن </a:t>
            </a:r>
            <a:r>
              <a:rPr lang="ar-IQ" b="1" dirty="0" smtClean="0"/>
              <a:t>الانتخاب </a:t>
            </a:r>
            <a:r>
              <a:rPr lang="en-US" b="1" dirty="0" smtClean="0"/>
              <a:t>Progeny</a:t>
            </a:r>
            <a:r>
              <a:rPr lang="ar-IQ" b="1" dirty="0" smtClean="0"/>
              <a:t>(</a:t>
            </a:r>
            <a:r>
              <a:rPr lang="en-US" b="1" dirty="0"/>
              <a:t>Offspring</a:t>
            </a:r>
            <a:r>
              <a:rPr lang="ar-IQ" b="1" dirty="0"/>
              <a:t>) مشابهة في بعض صفاتها المظهرية للآباء المنتخبة وذلك لوجود مقدار من التشابه في الأداء </a:t>
            </a:r>
            <a:r>
              <a:rPr lang="ar-IQ" b="1" dirty="0" smtClean="0"/>
              <a:t>الإنتاجي </a:t>
            </a:r>
            <a:r>
              <a:rPr lang="ar-IQ" b="1" dirty="0"/>
              <a:t>الذي يجعل الصفة المراد تحسينها تمتلك </a:t>
            </a:r>
            <a:r>
              <a:rPr lang="ar-IQ" b="1" dirty="0">
                <a:solidFill>
                  <a:srgbClr val="FF0000"/>
                </a:solidFill>
              </a:rPr>
              <a:t>نوع من التباين (</a:t>
            </a:r>
            <a:r>
              <a:rPr lang="en-US" b="1" dirty="0">
                <a:solidFill>
                  <a:srgbClr val="FF0000"/>
                </a:solidFill>
              </a:rPr>
              <a:t>heritable</a:t>
            </a:r>
            <a:r>
              <a:rPr lang="ar-IQ" b="1" dirty="0">
                <a:solidFill>
                  <a:srgbClr val="FF0000"/>
                </a:solidFill>
              </a:rPr>
              <a:t>)أو نوع من التشابه الذي ينتقل جزء كبير منه من الآباء الى الأبناء ويطلق على هذا الجزء بالعلاقة الوراثية بين الآباء و الأبناء والذي يتأتى من الجينات الوراثية التي تنتقل من الآباء الى الأبناء و المتمثلة بجزيء الحامض النووي </a:t>
            </a:r>
            <a:r>
              <a:rPr lang="en-US" b="1" dirty="0">
                <a:solidFill>
                  <a:srgbClr val="FF0000"/>
                </a:solidFill>
              </a:rPr>
              <a:t>DNA</a:t>
            </a:r>
            <a:r>
              <a:rPr lang="ar-IQ" b="1" dirty="0">
                <a:solidFill>
                  <a:srgbClr val="FF0000"/>
                </a:solidFill>
              </a:rPr>
              <a:t> حيث يشكل هذا </a:t>
            </a:r>
            <a:r>
              <a:rPr lang="ar-IQ" b="1" dirty="0" smtClean="0">
                <a:solidFill>
                  <a:srgbClr val="FF0000"/>
                </a:solidFill>
              </a:rPr>
              <a:t>الاختلاف </a:t>
            </a:r>
            <a:r>
              <a:rPr lang="ar-IQ" b="1" dirty="0">
                <a:solidFill>
                  <a:srgbClr val="FF0000"/>
                </a:solidFill>
              </a:rPr>
              <a:t>جزء كبير من التباين المظهري </a:t>
            </a:r>
            <a:r>
              <a:rPr lang="ar-IQ" b="1" dirty="0"/>
              <a:t>إضافة الى الاختلافات المظهرية بين الآباء و أبناهم التي تعود الى </a:t>
            </a:r>
            <a:r>
              <a:rPr lang="ar-IQ" b="1" dirty="0" smtClean="0"/>
              <a:t>الاختلافات </a:t>
            </a:r>
            <a:r>
              <a:rPr lang="ar-IQ" b="1" dirty="0"/>
              <a:t>في الظروف </a:t>
            </a:r>
            <a:r>
              <a:rPr lang="ar-IQ" b="1" dirty="0" smtClean="0"/>
              <a:t>البيئية </a:t>
            </a:r>
            <a:r>
              <a:rPr lang="ar-IQ" b="1" dirty="0" smtClean="0"/>
              <a:t>.</a:t>
            </a:r>
            <a:endParaRPr lang="en-US" b="1" dirty="0"/>
          </a:p>
          <a:p>
            <a:endParaRPr lang="ar-IQ" dirty="0"/>
          </a:p>
        </p:txBody>
      </p:sp>
    </p:spTree>
    <p:extLst>
      <p:ext uri="{BB962C8B-B14F-4D97-AF65-F5344CB8AC3E}">
        <p14:creationId xmlns:p14="http://schemas.microsoft.com/office/powerpoint/2010/main" val="394948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sz="2400" b="1" dirty="0" smtClean="0">
                <a:solidFill>
                  <a:schemeClr val="accent1"/>
                </a:solidFill>
              </a:rPr>
              <a:t>بعض </a:t>
            </a:r>
            <a:r>
              <a:rPr lang="ar-IQ" sz="2400" b="1" dirty="0">
                <a:solidFill>
                  <a:schemeClr val="accent1"/>
                </a:solidFill>
              </a:rPr>
              <a:t>المصطلحات العلمية في الطيور </a:t>
            </a:r>
            <a:r>
              <a:rPr lang="ar-IQ" sz="2400" b="1" dirty="0" smtClean="0">
                <a:solidFill>
                  <a:schemeClr val="accent1"/>
                </a:solidFill>
              </a:rPr>
              <a:t>الداجنة</a:t>
            </a:r>
            <a:r>
              <a:rPr lang="en-US" dirty="0">
                <a:solidFill>
                  <a:schemeClr val="accent1"/>
                </a:solidFill>
              </a:rPr>
              <a:t/>
            </a:r>
            <a:br>
              <a:rPr lang="en-US" dirty="0">
                <a:solidFill>
                  <a:schemeClr val="accent1"/>
                </a:solidFill>
              </a:rPr>
            </a:br>
            <a:endParaRPr lang="ar-IQ" dirty="0">
              <a:solidFill>
                <a:schemeClr val="accent1"/>
              </a:solidFill>
            </a:endParaRPr>
          </a:p>
        </p:txBody>
      </p:sp>
      <p:sp>
        <p:nvSpPr>
          <p:cNvPr id="3" name="عنصر نائب للمحتوى 2"/>
          <p:cNvSpPr>
            <a:spLocks noGrp="1"/>
          </p:cNvSpPr>
          <p:nvPr>
            <p:ph idx="1"/>
          </p:nvPr>
        </p:nvSpPr>
        <p:spPr/>
        <p:txBody>
          <a:bodyPr>
            <a:normAutofit/>
          </a:bodyPr>
          <a:lstStyle/>
          <a:p>
            <a:pPr marL="0" indent="0">
              <a:buNone/>
            </a:pPr>
            <a:endParaRPr lang="ar-IQ" dirty="0" smtClean="0">
              <a:solidFill>
                <a:srgbClr val="FF0000"/>
              </a:solidFill>
            </a:endParaRPr>
          </a:p>
          <a:p>
            <a:r>
              <a:rPr lang="ar-IQ" dirty="0">
                <a:solidFill>
                  <a:srgbClr val="FF0000"/>
                </a:solidFill>
              </a:rPr>
              <a:t>1</a:t>
            </a:r>
            <a:r>
              <a:rPr lang="ar-IQ" dirty="0" smtClean="0">
                <a:solidFill>
                  <a:srgbClr val="FF0000"/>
                </a:solidFill>
              </a:rPr>
              <a:t>-السلالة    </a:t>
            </a:r>
            <a:r>
              <a:rPr lang="en-US" b="1" dirty="0">
                <a:solidFill>
                  <a:srgbClr val="FF0000"/>
                </a:solidFill>
              </a:rPr>
              <a:t>Breed</a:t>
            </a:r>
          </a:p>
          <a:p>
            <a:r>
              <a:rPr lang="ar-IQ" dirty="0"/>
              <a:t>هي مجموعة من الأفراد التي تعود لنوع معين من الطيور والتي تشترك في بعض الصفات المشتركة سواء كانت صفات مظهرية كلون و شكل الريش </a:t>
            </a:r>
            <a:r>
              <a:rPr lang="ar-IQ" dirty="0" smtClean="0"/>
              <a:t>أو </a:t>
            </a:r>
            <a:r>
              <a:rPr lang="ar-IQ" dirty="0"/>
              <a:t>صفات </a:t>
            </a:r>
            <a:r>
              <a:rPr lang="ar-IQ" dirty="0" smtClean="0"/>
              <a:t>إنتاجية و تنشأ في منطقة جغرافية معينة فتشترك في مواصفات مظهرية تميزها عن باقي سلالات النوع من الطيور الداجنة. </a:t>
            </a:r>
            <a:endParaRPr lang="ar-IQ" dirty="0" smtClean="0"/>
          </a:p>
          <a:p>
            <a:r>
              <a:rPr lang="ar-IQ" dirty="0" smtClean="0">
                <a:solidFill>
                  <a:schemeClr val="accent6"/>
                </a:solidFill>
              </a:rPr>
              <a:t>سلالة </a:t>
            </a:r>
            <a:r>
              <a:rPr lang="ar-IQ" dirty="0" smtClean="0">
                <a:solidFill>
                  <a:schemeClr val="accent6"/>
                </a:solidFill>
              </a:rPr>
              <a:t>الليكهورن نشأت تحت ظروف حوض البحر الأبيض المتوسط المعتدلة و تم الانتخاب فيها لإنتاج البيض </a:t>
            </a:r>
            <a:r>
              <a:rPr lang="ar-IQ" dirty="0" smtClean="0"/>
              <a:t>،و </a:t>
            </a:r>
            <a:r>
              <a:rPr lang="ar-IQ" dirty="0" smtClean="0">
                <a:solidFill>
                  <a:schemeClr val="accent1"/>
                </a:solidFill>
              </a:rPr>
              <a:t>سلالة البلايموث روك نشأت في الولايات المتحدة الأمريكية تحت ظروف معتدلة و لذا انتخبت لإنتاج اللحم و انتاج البيض</a:t>
            </a:r>
            <a:r>
              <a:rPr lang="ar-IQ" dirty="0" smtClean="0"/>
              <a:t>.</a:t>
            </a:r>
            <a:endParaRPr lang="en-US" dirty="0"/>
          </a:p>
          <a:p>
            <a:endParaRPr lang="ar-IQ" dirty="0"/>
          </a:p>
        </p:txBody>
      </p:sp>
    </p:spTree>
    <p:extLst>
      <p:ext uri="{BB962C8B-B14F-4D97-AF65-F5344CB8AC3E}">
        <p14:creationId xmlns:p14="http://schemas.microsoft.com/office/powerpoint/2010/main" val="25659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b="1" dirty="0" smtClean="0"/>
              <a:t>           سلالة الليكهورن                      سلالة </a:t>
            </a:r>
            <a:r>
              <a:rPr lang="ar-IQ" sz="3200" b="1" dirty="0" err="1" smtClean="0"/>
              <a:t>البليموث</a:t>
            </a:r>
            <a:r>
              <a:rPr lang="ar-IQ" sz="3200" b="1" dirty="0" smtClean="0"/>
              <a:t> روك</a:t>
            </a:r>
            <a:endParaRPr lang="ar-IQ" sz="3200" b="1" dirty="0"/>
          </a:p>
        </p:txBody>
      </p:sp>
      <p:pic>
        <p:nvPicPr>
          <p:cNvPr id="1026" name="Picture 2" descr="دجاج الليجهورن - ويكيبيديا"/>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09692" y="2578582"/>
            <a:ext cx="3657600" cy="2962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بليموثروك - دجاج للمناز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491" y="2453848"/>
            <a:ext cx="4160471" cy="321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73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smtClean="0"/>
          </a:p>
          <a:p>
            <a:endParaRPr lang="ar-IQ" dirty="0"/>
          </a:p>
          <a:p>
            <a:r>
              <a:rPr lang="ar-IQ" dirty="0" smtClean="0"/>
              <a:t>وأدت </a:t>
            </a:r>
            <a:r>
              <a:rPr lang="ar-IQ" dirty="0"/>
              <a:t>عمليات </a:t>
            </a:r>
            <a:r>
              <a:rPr lang="ar-IQ" dirty="0" smtClean="0"/>
              <a:t>الاستئناس (التدجين) </a:t>
            </a:r>
            <a:r>
              <a:rPr lang="ar-IQ" dirty="0"/>
              <a:t>التي تمت قبل </a:t>
            </a:r>
            <a:r>
              <a:rPr lang="ar-IQ" dirty="0" smtClean="0"/>
              <a:t>آلاف </a:t>
            </a:r>
            <a:r>
              <a:rPr lang="ar-IQ" dirty="0"/>
              <a:t>السنين الى تغيرات ملموسة في الصفات الانتاجية والشكلية. وساعد على ذلك عمليات الانتخاب والطفرات والانعزال الفسيولوجي والتغيرات البيئية وتفاعلاتها بعضها مع بعض، وهذا ما يسوغ الاختلافات الانتاجية والشكلية بين طيور المناطق الجغرافية المختلفة.</a:t>
            </a:r>
          </a:p>
        </p:txBody>
      </p:sp>
    </p:spTree>
    <p:extLst>
      <p:ext uri="{BB962C8B-B14F-4D97-AF65-F5344CB8AC3E}">
        <p14:creationId xmlns:p14="http://schemas.microsoft.com/office/powerpoint/2010/main" val="195017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dirty="0">
                <a:solidFill>
                  <a:srgbClr val="FF0000"/>
                </a:solidFill>
              </a:rPr>
              <a:t>2-النوع </a:t>
            </a:r>
            <a:r>
              <a:rPr lang="en-US" b="1" dirty="0">
                <a:solidFill>
                  <a:srgbClr val="FF0000"/>
                </a:solidFill>
              </a:rPr>
              <a:t>Species</a:t>
            </a:r>
            <a:r>
              <a:rPr lang="en-US" dirty="0">
                <a:solidFill>
                  <a:srgbClr val="FF0000"/>
                </a:solidFill>
              </a:rPr>
              <a:t> </a:t>
            </a:r>
            <a:r>
              <a:rPr lang="en-US" dirty="0"/>
              <a:t> </a:t>
            </a:r>
          </a:p>
          <a:p>
            <a:r>
              <a:rPr lang="ar-IQ" dirty="0"/>
              <a:t>عبارة عن مجموعة كبيرة و متنوعة من الأفراد القادرة على التكاثر فيما بينها وإنتاج نسل خصب و تعيش ضمن منطقة جغرافية معينة.</a:t>
            </a:r>
            <a:endParaRPr lang="en-US" dirty="0"/>
          </a:p>
          <a:p>
            <a:pPr marL="0" indent="0">
              <a:buNone/>
            </a:pPr>
            <a:r>
              <a:rPr lang="ar-IQ" dirty="0"/>
              <a:t> </a:t>
            </a:r>
            <a:endParaRPr lang="ar-IQ" dirty="0" smtClean="0">
              <a:solidFill>
                <a:srgbClr val="FF0000"/>
              </a:solidFill>
            </a:endParaRPr>
          </a:p>
          <a:p>
            <a:r>
              <a:rPr lang="ar-IQ" b="1" dirty="0">
                <a:solidFill>
                  <a:srgbClr val="FF0000"/>
                </a:solidFill>
              </a:rPr>
              <a:t>3</a:t>
            </a:r>
            <a:r>
              <a:rPr lang="ar-IQ" b="1" dirty="0" smtClean="0">
                <a:solidFill>
                  <a:srgbClr val="FF0000"/>
                </a:solidFill>
              </a:rPr>
              <a:t>-العشيرة </a:t>
            </a:r>
            <a:r>
              <a:rPr lang="en-US" b="1" dirty="0" smtClean="0">
                <a:solidFill>
                  <a:srgbClr val="FF0000"/>
                </a:solidFill>
              </a:rPr>
              <a:t>Population</a:t>
            </a:r>
            <a:endParaRPr lang="ar-IQ" b="1" dirty="0" smtClean="0"/>
          </a:p>
          <a:p>
            <a:pPr marL="0" indent="0">
              <a:buNone/>
            </a:pPr>
            <a:r>
              <a:rPr lang="ar-IQ" dirty="0" smtClean="0"/>
              <a:t>عبارة عن مجموعة من الأفراد التي تشترك في صفة متغيرة أو أكثر و يمكن التزاوج مع بعضها و يمكن أن تكون قطيع صغير أو كبير الحجم و قد تكون سلالة أو نوع بأكمله.</a:t>
            </a:r>
          </a:p>
          <a:p>
            <a:endParaRPr lang="ar-IQ" dirty="0" smtClean="0">
              <a:solidFill>
                <a:srgbClr val="FF0000"/>
              </a:solidFill>
            </a:endParaRPr>
          </a:p>
          <a:p>
            <a:pPr marL="0" indent="0">
              <a:buNone/>
            </a:pPr>
            <a:endParaRPr lang="ar-IQ" dirty="0">
              <a:solidFill>
                <a:srgbClr val="FF0000"/>
              </a:solidFill>
            </a:endParaRPr>
          </a:p>
        </p:txBody>
      </p:sp>
    </p:spTree>
    <p:extLst>
      <p:ext uri="{BB962C8B-B14F-4D97-AF65-F5344CB8AC3E}">
        <p14:creationId xmlns:p14="http://schemas.microsoft.com/office/powerpoint/2010/main" val="47684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400" b="1" dirty="0" smtClean="0">
                <a:solidFill>
                  <a:srgbClr val="FF0000"/>
                </a:solidFill>
              </a:rPr>
              <a:t>                       الحامض النووي </a:t>
            </a:r>
            <a:r>
              <a:rPr lang="en-US" sz="2400" b="1" dirty="0" smtClean="0">
                <a:solidFill>
                  <a:srgbClr val="FF0000"/>
                </a:solidFill>
              </a:rPr>
              <a:t>DNA</a:t>
            </a:r>
            <a:r>
              <a:rPr lang="ar-IQ" sz="2400" b="1" dirty="0" smtClean="0">
                <a:solidFill>
                  <a:srgbClr val="FF0000"/>
                </a:solidFill>
              </a:rPr>
              <a:t> منقوص الأوكسجين و تركيب الكروموسومات</a:t>
            </a:r>
            <a:endParaRPr lang="ar-IQ" sz="2400" b="1" dirty="0">
              <a:solidFill>
                <a:srgbClr val="FF0000"/>
              </a:solidFill>
            </a:endParaRPr>
          </a:p>
        </p:txBody>
      </p:sp>
      <p:sp>
        <p:nvSpPr>
          <p:cNvPr id="3" name="عنصر نائب للمحتوى 2"/>
          <p:cNvSpPr>
            <a:spLocks noGrp="1"/>
          </p:cNvSpPr>
          <p:nvPr>
            <p:ph idx="1"/>
          </p:nvPr>
        </p:nvSpPr>
        <p:spPr/>
        <p:txBody>
          <a:bodyPr/>
          <a:lstStyle/>
          <a:p>
            <a:pPr marL="0" indent="0">
              <a:buNone/>
            </a:pPr>
            <a:endParaRPr lang="en-US" dirty="0"/>
          </a:p>
          <a:p>
            <a:r>
              <a:rPr lang="ar-IQ" dirty="0"/>
              <a:t>تعتبر الكروموسومات مركز المعلومات الوراثية في الخلية الحية لجميع الكائنات الحية و من ضمنها الطيور الداجنة حيث تقع الكروموسومات في نواة الخلية و تكون بشكل ثنائي على هيئة أزواج متشابهة تنفصل عن بعضها البعض عند </a:t>
            </a:r>
            <a:r>
              <a:rPr lang="ar-IQ" dirty="0" smtClean="0"/>
              <a:t>الانقسام </a:t>
            </a:r>
            <a:r>
              <a:rPr lang="ar-IQ" dirty="0"/>
              <a:t>الخلوي</a:t>
            </a:r>
            <a:r>
              <a:rPr lang="ar-IQ" dirty="0" smtClean="0"/>
              <a:t>. يوجد </a:t>
            </a:r>
            <a:r>
              <a:rPr lang="ar-IQ" dirty="0"/>
              <a:t>نوعان من </a:t>
            </a:r>
            <a:r>
              <a:rPr lang="ar-IQ" dirty="0" smtClean="0"/>
              <a:t>الانقسام </a:t>
            </a:r>
            <a:r>
              <a:rPr lang="ar-IQ" dirty="0"/>
              <a:t>الخلوي اللذان يحصلان في نوعين مختلفين من الخلايا الحية من جسم الكائن الحي وهي الخلايا الجسمية الجسدية </a:t>
            </a:r>
            <a:r>
              <a:rPr lang="en-US" dirty="0"/>
              <a:t>Somatic cells</a:t>
            </a:r>
            <a:r>
              <a:rPr lang="ar-IQ" dirty="0"/>
              <a:t> و الخلايا الجرثومية التكاثرية </a:t>
            </a:r>
            <a:r>
              <a:rPr lang="en-US" dirty="0"/>
              <a:t>Germs cells</a:t>
            </a:r>
            <a:r>
              <a:rPr lang="ar-IQ" dirty="0"/>
              <a:t>.</a:t>
            </a:r>
            <a:endParaRPr lang="en-US" dirty="0"/>
          </a:p>
          <a:p>
            <a:r>
              <a:rPr lang="ar-IQ" dirty="0"/>
              <a:t>تؤلف الخلايا الجسمية جميع أجزاء جسم الكائن الحي ابتداء من مرحلة تكوين البويضة المخصبة و لغاية اكتمال عملية النمو في الكائن الحي. أما الخلايا الجرثومية فتعتبر خلايا متخصصة توجد في الأجهزة التكاثرية للحيوانات ومنها الطيور.</a:t>
            </a:r>
            <a:endParaRPr lang="en-US" dirty="0"/>
          </a:p>
          <a:p>
            <a:endParaRPr lang="ar-IQ" dirty="0"/>
          </a:p>
        </p:txBody>
      </p:sp>
    </p:spTree>
    <p:extLst>
      <p:ext uri="{BB962C8B-B14F-4D97-AF65-F5344CB8AC3E}">
        <p14:creationId xmlns:p14="http://schemas.microsoft.com/office/powerpoint/2010/main" val="421359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30" name="Picture 6" descr="https://upload.wikimedia.org/wikipedia/commons/thumb/f/f8/Difference_DNA_RNA_AR.svg/220px-Difference_DNA_RNA_AR.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8985" y="2602523"/>
            <a:ext cx="4618891" cy="339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1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dirty="0"/>
              <a:t>تحمل الكروموسومات المعلومات الوراثية الخاصة بجميع صفات الكائن الحي أي أن التعليمات الوراثية تكون على هيئة تعليمات كيميائية في صيغة شريط حامض نووي منقوص الأوكسجين </a:t>
            </a:r>
            <a:r>
              <a:rPr lang="en-US" dirty="0"/>
              <a:t>DNA</a:t>
            </a:r>
            <a:r>
              <a:rPr lang="ar-IQ" dirty="0"/>
              <a:t>:</a:t>
            </a:r>
            <a:r>
              <a:rPr lang="en-US" dirty="0"/>
              <a:t>Deoxy ribonucleic Acid </a:t>
            </a:r>
            <a:r>
              <a:rPr lang="ar-IQ" dirty="0"/>
              <a:t>.</a:t>
            </a:r>
            <a:endParaRPr lang="en-US" dirty="0"/>
          </a:p>
          <a:p>
            <a:r>
              <a:rPr lang="ar-IQ" dirty="0"/>
              <a:t>يعتبر </a:t>
            </a:r>
            <a:r>
              <a:rPr lang="en-US" dirty="0"/>
              <a:t>DNA</a:t>
            </a:r>
            <a:r>
              <a:rPr lang="ar-IQ" dirty="0"/>
              <a:t> لولبا حلزونيا مزدوجا يتألف من بوليميرات من الوحدات البنائية و هي النيوكليوتيدات المؤلفة من أزواج من القواعد النتروجينية وهي </a:t>
            </a:r>
            <a:r>
              <a:rPr lang="ar-IQ" dirty="0" smtClean="0"/>
              <a:t>الأدنين، الثايمين، الجوانين </a:t>
            </a:r>
            <a:r>
              <a:rPr lang="ar-IQ" dirty="0"/>
              <a:t>و السايتوسين :</a:t>
            </a:r>
            <a:endParaRPr lang="en-US" dirty="0"/>
          </a:p>
          <a:p>
            <a:pPr marL="0" indent="0" rtl="0">
              <a:buNone/>
            </a:pPr>
            <a:r>
              <a:rPr lang="en-US" dirty="0" smtClean="0"/>
              <a:t>        G:Guanine</a:t>
            </a:r>
            <a:r>
              <a:rPr lang="ar-IQ" dirty="0" smtClean="0"/>
              <a:t>                                                </a:t>
            </a:r>
            <a:endParaRPr lang="en-US" dirty="0"/>
          </a:p>
          <a:p>
            <a:pPr marL="0" indent="0" rtl="0">
              <a:buNone/>
            </a:pPr>
            <a:r>
              <a:rPr lang="en-US" dirty="0" smtClean="0"/>
              <a:t>             A</a:t>
            </a:r>
            <a:r>
              <a:rPr lang="en-US" dirty="0"/>
              <a:t>:  </a:t>
            </a:r>
            <a:r>
              <a:rPr lang="en-US" dirty="0" smtClean="0"/>
              <a:t>Adenine</a:t>
            </a:r>
            <a:r>
              <a:rPr lang="ar-IQ" dirty="0" smtClean="0"/>
              <a:t>                                       </a:t>
            </a:r>
            <a:endParaRPr lang="en-US" dirty="0"/>
          </a:p>
          <a:p>
            <a:r>
              <a:rPr lang="en-US" dirty="0" smtClean="0"/>
              <a:t>T:Thymine                             </a:t>
            </a:r>
            <a:r>
              <a:rPr lang="ar-IQ" dirty="0" smtClean="0"/>
              <a:t>               </a:t>
            </a:r>
            <a:endParaRPr lang="en-US" dirty="0"/>
          </a:p>
          <a:p>
            <a:endParaRPr lang="ar-IQ" dirty="0"/>
          </a:p>
        </p:txBody>
      </p:sp>
    </p:spTree>
    <p:extLst>
      <p:ext uri="{BB962C8B-B14F-4D97-AF65-F5344CB8AC3E}">
        <p14:creationId xmlns:p14="http://schemas.microsoft.com/office/powerpoint/2010/main" val="3564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en-US" dirty="0" smtClean="0"/>
              <a:t>C:Cytocine</a:t>
            </a:r>
            <a:endParaRPr lang="en-US" dirty="0"/>
          </a:p>
          <a:p>
            <a:endParaRPr lang="ar-IQ" dirty="0" smtClean="0"/>
          </a:p>
          <a:p>
            <a:r>
              <a:rPr lang="ar-IQ" dirty="0" smtClean="0"/>
              <a:t>ترتبط </a:t>
            </a:r>
            <a:r>
              <a:rPr lang="ar-IQ" dirty="0"/>
              <a:t>هذه القواعد </a:t>
            </a:r>
            <a:r>
              <a:rPr lang="ar-IQ" dirty="0" smtClean="0"/>
              <a:t>النيتروجينية </a:t>
            </a:r>
            <a:r>
              <a:rPr lang="ar-IQ" dirty="0"/>
              <a:t>مع بعضها في شريط الحامض النووي  الرايبوزي منقوص الأوكسجين </a:t>
            </a:r>
            <a:r>
              <a:rPr lang="en-US" dirty="0"/>
              <a:t>DNA</a:t>
            </a:r>
            <a:r>
              <a:rPr lang="ar-IQ" dirty="0"/>
              <a:t> عن طريق روابط هيدروجينية التي تمسك شريطي </a:t>
            </a:r>
            <a:r>
              <a:rPr lang="en-US" dirty="0"/>
              <a:t>DNA</a:t>
            </a:r>
            <a:r>
              <a:rPr lang="ar-IQ" dirty="0"/>
              <a:t> مع بعضهما في اللولب المزدوج .أما الهياكل الخارجية للولب المزدوج فهي عبارة عن نتائج ارتباط وحدات سكر الرايبوز منقوص الأوكسجين و مجاميع الفوسفات</a:t>
            </a:r>
            <a:r>
              <a:rPr lang="en-US" dirty="0"/>
              <a:t>Phosphate </a:t>
            </a:r>
            <a:r>
              <a:rPr lang="en-US" dirty="0" smtClean="0"/>
              <a:t>groups</a:t>
            </a:r>
            <a:endParaRPr lang="ar-IQ" dirty="0" smtClean="0"/>
          </a:p>
          <a:p>
            <a:endParaRPr lang="en-US" dirty="0"/>
          </a:p>
          <a:p>
            <a:pPr marL="0" indent="0">
              <a:buNone/>
            </a:pPr>
            <a:endParaRPr lang="en-US" dirty="0"/>
          </a:p>
          <a:p>
            <a:endParaRPr lang="ar-IQ" dirty="0"/>
          </a:p>
        </p:txBody>
      </p:sp>
    </p:spTree>
    <p:extLst>
      <p:ext uri="{BB962C8B-B14F-4D97-AF65-F5344CB8AC3E}">
        <p14:creationId xmlns:p14="http://schemas.microsoft.com/office/powerpoint/2010/main" val="57637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1550499"/>
          </a:xfrm>
        </p:spPr>
        <p:txBody>
          <a:bodyPr>
            <a:normAutofit/>
          </a:bodyPr>
          <a:lstStyle/>
          <a:p>
            <a:r>
              <a:rPr lang="ar-IQ" sz="2400" b="1" dirty="0">
                <a:solidFill>
                  <a:srgbClr val="FF0000"/>
                </a:solidFill>
              </a:rPr>
              <a:t>وراثة الصفات الوصفية: </a:t>
            </a:r>
            <a:r>
              <a:rPr lang="en-US" sz="2400" b="1" dirty="0">
                <a:solidFill>
                  <a:srgbClr val="FF0000"/>
                </a:solidFill>
              </a:rPr>
              <a:t>Qualitative characters </a:t>
            </a:r>
            <a:r>
              <a:rPr lang="en-US" sz="2400" b="1" dirty="0" smtClean="0">
                <a:solidFill>
                  <a:srgbClr val="FF0000"/>
                </a:solidFill>
              </a:rPr>
              <a:t>Genetics </a:t>
            </a:r>
            <a:r>
              <a:rPr lang="en-US" sz="2400" dirty="0"/>
              <a:t/>
            </a:r>
            <a:br>
              <a:rPr lang="en-US" sz="2400" dirty="0"/>
            </a:br>
            <a:endParaRPr lang="ar-IQ" sz="2400" dirty="0"/>
          </a:p>
        </p:txBody>
      </p:sp>
      <p:sp>
        <p:nvSpPr>
          <p:cNvPr id="3" name="عنوان فرعي 2"/>
          <p:cNvSpPr>
            <a:spLocks noGrp="1"/>
          </p:cNvSpPr>
          <p:nvPr>
            <p:ph type="subTitle" idx="1"/>
          </p:nvPr>
        </p:nvSpPr>
        <p:spPr>
          <a:xfrm>
            <a:off x="1524000" y="2825262"/>
            <a:ext cx="9144000" cy="2432538"/>
          </a:xfrm>
        </p:spPr>
        <p:txBody>
          <a:bodyPr>
            <a:normAutofit lnSpcReduction="10000"/>
          </a:bodyPr>
          <a:lstStyle/>
          <a:p>
            <a:r>
              <a:rPr lang="ar-IQ" b="1" dirty="0">
                <a:solidFill>
                  <a:schemeClr val="accent1"/>
                </a:solidFill>
              </a:rPr>
              <a:t>الصفات الوصفية :</a:t>
            </a:r>
            <a:r>
              <a:rPr lang="en-US" b="1" dirty="0">
                <a:solidFill>
                  <a:schemeClr val="accent1"/>
                </a:solidFill>
              </a:rPr>
              <a:t>Qualitative Characters </a:t>
            </a:r>
          </a:p>
          <a:p>
            <a:r>
              <a:rPr lang="ar-IQ" b="1" dirty="0"/>
              <a:t>هي الصفات التي تتعلق بمظهر الطيور الداجنة والتي تتميز بما يلي:</a:t>
            </a:r>
            <a:endParaRPr lang="en-US" b="1" dirty="0"/>
          </a:p>
          <a:p>
            <a:r>
              <a:rPr lang="ar-IQ" b="1" dirty="0"/>
              <a:t>1-تشمل الصفات المظهرية للطيور مثل لون و شكل الريش و شكل المنقار و  شكل العرف وغيره من الصفات الوصفية.</a:t>
            </a:r>
            <a:endParaRPr lang="en-US" b="1" dirty="0"/>
          </a:p>
          <a:p>
            <a:r>
              <a:rPr lang="ar-IQ" b="1" dirty="0"/>
              <a:t>2-تتميز الصفات الوصفية </a:t>
            </a:r>
            <a:r>
              <a:rPr lang="ar-IQ" b="1" dirty="0" smtClean="0"/>
              <a:t>بإمكانية </a:t>
            </a:r>
            <a:r>
              <a:rPr lang="ar-IQ" b="1" dirty="0"/>
              <a:t>تصنيفها في فئات محددة تبعا للمظهر حيث يمكن تقسيم التراكيب الوراثية للأفراد تبع المظهر تبعا لنوع السيادة المتحكم بالصفة.</a:t>
            </a:r>
            <a:endParaRPr lang="en-US" b="1" dirty="0"/>
          </a:p>
          <a:p>
            <a:endParaRPr lang="ar-IQ" dirty="0"/>
          </a:p>
        </p:txBody>
      </p:sp>
    </p:spTree>
    <p:extLst>
      <p:ext uri="{BB962C8B-B14F-4D97-AF65-F5344CB8AC3E}">
        <p14:creationId xmlns:p14="http://schemas.microsoft.com/office/powerpoint/2010/main" val="18909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sz="3200" b="1" dirty="0" smtClean="0"/>
              <a:t>ما الفرق بين الجين و الأليل؟</a:t>
            </a:r>
            <a:endParaRPr lang="ar-IQ" sz="3200" b="1" dirty="0"/>
          </a:p>
        </p:txBody>
      </p:sp>
      <p:sp>
        <p:nvSpPr>
          <p:cNvPr id="3" name="عنصر نائب للمحتوى 2"/>
          <p:cNvSpPr>
            <a:spLocks noGrp="1"/>
          </p:cNvSpPr>
          <p:nvPr>
            <p:ph idx="1"/>
          </p:nvPr>
        </p:nvSpPr>
        <p:spPr/>
        <p:txBody>
          <a:bodyPr/>
          <a:lstStyle/>
          <a:p>
            <a:r>
              <a:rPr lang="ar-IQ" b="1" dirty="0">
                <a:solidFill>
                  <a:srgbClr val="FF0000"/>
                </a:solidFill>
              </a:rPr>
              <a:t>الجين </a:t>
            </a:r>
            <a:r>
              <a:rPr lang="en-US" b="1" dirty="0">
                <a:solidFill>
                  <a:srgbClr val="FF0000"/>
                </a:solidFill>
              </a:rPr>
              <a:t>Gene</a:t>
            </a:r>
          </a:p>
          <a:p>
            <a:r>
              <a:rPr lang="ar-IQ" dirty="0"/>
              <a:t>عبارة عن الوحدات الأساسية للتوارث وانتقال المعلومات الوراثية بين الأجيال</a:t>
            </a:r>
            <a:r>
              <a:rPr lang="ar-IQ" dirty="0" smtClean="0"/>
              <a:t>. وهو </a:t>
            </a:r>
            <a:r>
              <a:rPr lang="ar-IQ" dirty="0"/>
              <a:t>عبارة عن قطعة معينة من </a:t>
            </a:r>
            <a:r>
              <a:rPr lang="en-US" dirty="0"/>
              <a:t>DNA</a:t>
            </a:r>
            <a:r>
              <a:rPr lang="ar-IQ" dirty="0"/>
              <a:t> في الكروموسوم و الذي يحتوي معلومات وراثية يتم استنساخها الى شريط الحامض النووي الرايبوزي </a:t>
            </a:r>
            <a:r>
              <a:rPr lang="en-US" dirty="0"/>
              <a:t>mRNA</a:t>
            </a:r>
            <a:r>
              <a:rPr lang="ar-IQ" dirty="0"/>
              <a:t> الذي يتم ترجمته الى سلسلة من الببتيدات المتعددة عند تصنيع البروتين بعملية الترجمة.</a:t>
            </a:r>
            <a:endParaRPr lang="en-US" dirty="0"/>
          </a:p>
          <a:p>
            <a:r>
              <a:rPr lang="ar-IQ" b="1" dirty="0">
                <a:solidFill>
                  <a:srgbClr val="FF0000"/>
                </a:solidFill>
              </a:rPr>
              <a:t>الأليل </a:t>
            </a:r>
            <a:r>
              <a:rPr lang="en-US" b="1" dirty="0">
                <a:solidFill>
                  <a:srgbClr val="FF0000"/>
                </a:solidFill>
              </a:rPr>
              <a:t>Allele</a:t>
            </a:r>
            <a:r>
              <a:rPr lang="en-US" dirty="0"/>
              <a:t> </a:t>
            </a:r>
          </a:p>
          <a:p>
            <a:r>
              <a:rPr lang="ar-IQ" dirty="0"/>
              <a:t>هو عبارة عن احدى صور الجين الموجود ضمن شريط </a:t>
            </a:r>
            <a:r>
              <a:rPr lang="en-US" dirty="0"/>
              <a:t>DNA</a:t>
            </a:r>
            <a:r>
              <a:rPr lang="ar-IQ" dirty="0"/>
              <a:t> أو هو تتابع صغير نيوكليوتيدي لشريط </a:t>
            </a:r>
            <a:r>
              <a:rPr lang="en-US" dirty="0"/>
              <a:t>DNA </a:t>
            </a:r>
            <a:r>
              <a:rPr lang="ar-IQ" dirty="0"/>
              <a:t> في الموقع الجيني. لكل صفة وراثية زوج من العوامل الوراثية على هيئة أليلات قد يكون الأليلان متشابهان بالتركيب الوراثي الأصيل أو يكون الأليلان مختلفان بالتركيب الوراثي الهجين.</a:t>
            </a:r>
          </a:p>
        </p:txBody>
      </p:sp>
    </p:spTree>
    <p:extLst>
      <p:ext uri="{BB962C8B-B14F-4D97-AF65-F5344CB8AC3E}">
        <p14:creationId xmlns:p14="http://schemas.microsoft.com/office/powerpoint/2010/main" val="194975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buNone/>
            </a:pPr>
            <a:r>
              <a:rPr lang="ar-IQ" b="1" dirty="0" smtClean="0">
                <a:solidFill>
                  <a:srgbClr val="FF0000"/>
                </a:solidFill>
              </a:rPr>
              <a:t>    الموقع </a:t>
            </a:r>
            <a:r>
              <a:rPr lang="ar-IQ" b="1" dirty="0">
                <a:solidFill>
                  <a:srgbClr val="FF0000"/>
                </a:solidFill>
              </a:rPr>
              <a:t>الجيني </a:t>
            </a:r>
            <a:r>
              <a:rPr lang="en-US" b="1" dirty="0">
                <a:solidFill>
                  <a:srgbClr val="FF0000"/>
                </a:solidFill>
              </a:rPr>
              <a:t>Locus</a:t>
            </a:r>
          </a:p>
          <a:p>
            <a:pPr marL="0" indent="0">
              <a:buNone/>
            </a:pPr>
            <a:r>
              <a:rPr lang="ar-IQ" dirty="0" smtClean="0"/>
              <a:t>    هو </a:t>
            </a:r>
            <a:r>
              <a:rPr lang="ar-IQ" dirty="0"/>
              <a:t>عبارة عن الموقع الجيني لأي جين على الكروموسوم ضمن شريط </a:t>
            </a:r>
            <a:r>
              <a:rPr lang="en-US" dirty="0"/>
              <a:t>DNA</a:t>
            </a:r>
            <a:r>
              <a:rPr lang="ar-IQ" dirty="0"/>
              <a:t>.</a:t>
            </a:r>
            <a:endParaRPr lang="en-US" dirty="0"/>
          </a:p>
          <a:p>
            <a:pPr marL="0" indent="0">
              <a:buNone/>
            </a:pPr>
            <a:r>
              <a:rPr lang="ar-IQ" dirty="0"/>
              <a:t> </a:t>
            </a:r>
            <a:endParaRPr lang="en-US" dirty="0"/>
          </a:p>
          <a:p>
            <a:pPr marL="0" indent="0">
              <a:buNone/>
            </a:pPr>
            <a:r>
              <a:rPr lang="ar-IQ" b="1" dirty="0" smtClean="0">
                <a:solidFill>
                  <a:srgbClr val="FF0000"/>
                </a:solidFill>
              </a:rPr>
              <a:t>    التركيب </a:t>
            </a:r>
            <a:r>
              <a:rPr lang="ar-IQ" b="1" dirty="0">
                <a:solidFill>
                  <a:srgbClr val="FF0000"/>
                </a:solidFill>
              </a:rPr>
              <a:t>الوراثي الأصيل </a:t>
            </a:r>
            <a:r>
              <a:rPr lang="en-US" b="1" dirty="0">
                <a:solidFill>
                  <a:srgbClr val="FF0000"/>
                </a:solidFill>
              </a:rPr>
              <a:t>Homozygous</a:t>
            </a:r>
          </a:p>
          <a:p>
            <a:pPr marL="0" indent="0">
              <a:buNone/>
            </a:pPr>
            <a:r>
              <a:rPr lang="ar-IQ" dirty="0" smtClean="0"/>
              <a:t>     عبارة </a:t>
            </a:r>
            <a:r>
              <a:rPr lang="ar-IQ" dirty="0"/>
              <a:t>عن الفرد الذي يحمل نسختين متماثلتين لنفس الأليل على الموقع الجيني.</a:t>
            </a:r>
            <a:endParaRPr lang="en-US" dirty="0"/>
          </a:p>
          <a:p>
            <a:pPr marL="0" indent="0">
              <a:buNone/>
            </a:pPr>
            <a:r>
              <a:rPr lang="ar-IQ" b="1" dirty="0" smtClean="0">
                <a:solidFill>
                  <a:srgbClr val="FF0000"/>
                </a:solidFill>
              </a:rPr>
              <a:t>    التركيب </a:t>
            </a:r>
            <a:r>
              <a:rPr lang="ar-IQ" b="1" dirty="0">
                <a:solidFill>
                  <a:srgbClr val="FF0000"/>
                </a:solidFill>
              </a:rPr>
              <a:t>الوراثي الهجين </a:t>
            </a:r>
            <a:r>
              <a:rPr lang="en-US" b="1" dirty="0">
                <a:solidFill>
                  <a:srgbClr val="FF0000"/>
                </a:solidFill>
              </a:rPr>
              <a:t>Heterozygous</a:t>
            </a:r>
          </a:p>
          <a:p>
            <a:pPr marL="0" indent="0">
              <a:buNone/>
            </a:pPr>
            <a:r>
              <a:rPr lang="ar-IQ" dirty="0" smtClean="0"/>
              <a:t>     عبارة </a:t>
            </a:r>
            <a:r>
              <a:rPr lang="ar-IQ" dirty="0"/>
              <a:t>عن الفرد الذي يحمل نسختين مختلفتين للأليل في الموقع الجيني.</a:t>
            </a:r>
            <a:endParaRPr lang="en-US" dirty="0"/>
          </a:p>
          <a:p>
            <a:endParaRPr lang="ar-IQ" dirty="0"/>
          </a:p>
        </p:txBody>
      </p:sp>
    </p:spTree>
    <p:extLst>
      <p:ext uri="{BB962C8B-B14F-4D97-AF65-F5344CB8AC3E}">
        <p14:creationId xmlns:p14="http://schemas.microsoft.com/office/powerpoint/2010/main" val="1587921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0" indent="0">
              <a:buNone/>
            </a:pPr>
            <a:r>
              <a:rPr lang="ar-IQ" b="1" dirty="0" smtClean="0">
                <a:solidFill>
                  <a:srgbClr val="FF0000"/>
                </a:solidFill>
              </a:rPr>
              <a:t>     الأليل </a:t>
            </a:r>
            <a:r>
              <a:rPr lang="ar-IQ" b="1" dirty="0">
                <a:solidFill>
                  <a:srgbClr val="FF0000"/>
                </a:solidFill>
              </a:rPr>
              <a:t>السائد </a:t>
            </a:r>
            <a:r>
              <a:rPr lang="en-US" b="1" dirty="0">
                <a:solidFill>
                  <a:srgbClr val="FF0000"/>
                </a:solidFill>
              </a:rPr>
              <a:t>Dominant Allele </a:t>
            </a:r>
          </a:p>
          <a:p>
            <a:pPr marL="0" indent="0">
              <a:buNone/>
            </a:pPr>
            <a:r>
              <a:rPr lang="ar-IQ" dirty="0" smtClean="0"/>
              <a:t>    هو </a:t>
            </a:r>
            <a:r>
              <a:rPr lang="ar-IQ" dirty="0"/>
              <a:t>الأليل الذي يستطيع التعبير المظهري في حالة التركيب الوراثي الأصيل أو بالحالة </a:t>
            </a:r>
            <a:r>
              <a:rPr lang="ar-IQ" dirty="0" smtClean="0"/>
              <a:t> الخليطة </a:t>
            </a:r>
            <a:r>
              <a:rPr lang="ar-IQ" dirty="0"/>
              <a:t>و ينتج نفس الصفة المظهرية السائدة.</a:t>
            </a:r>
            <a:endParaRPr lang="en-US" dirty="0"/>
          </a:p>
          <a:p>
            <a:pPr marL="0" indent="0">
              <a:buNone/>
            </a:pPr>
            <a:r>
              <a:rPr lang="ar-IQ" dirty="0"/>
              <a:t> </a:t>
            </a:r>
            <a:endParaRPr lang="en-US" dirty="0"/>
          </a:p>
          <a:p>
            <a:pPr marL="0" indent="0">
              <a:buNone/>
            </a:pPr>
            <a:r>
              <a:rPr lang="ar-IQ" b="1" dirty="0" smtClean="0">
                <a:solidFill>
                  <a:srgbClr val="FF0000"/>
                </a:solidFill>
              </a:rPr>
              <a:t>     الأليل </a:t>
            </a:r>
            <a:r>
              <a:rPr lang="ar-IQ" b="1" dirty="0">
                <a:solidFill>
                  <a:srgbClr val="FF0000"/>
                </a:solidFill>
              </a:rPr>
              <a:t>المتنحي </a:t>
            </a:r>
            <a:r>
              <a:rPr lang="en-US" b="1" dirty="0" smtClean="0">
                <a:solidFill>
                  <a:srgbClr val="FF0000"/>
                </a:solidFill>
              </a:rPr>
              <a:t>Recessive </a:t>
            </a:r>
            <a:r>
              <a:rPr lang="en-US" b="1" dirty="0">
                <a:solidFill>
                  <a:srgbClr val="FF0000"/>
                </a:solidFill>
              </a:rPr>
              <a:t>Allele</a:t>
            </a:r>
            <a:r>
              <a:rPr lang="en-US" dirty="0"/>
              <a:t> </a:t>
            </a:r>
          </a:p>
          <a:p>
            <a:pPr marL="0" indent="0">
              <a:buNone/>
            </a:pPr>
            <a:r>
              <a:rPr lang="ar-IQ" dirty="0" smtClean="0"/>
              <a:t>    هو </a:t>
            </a:r>
            <a:r>
              <a:rPr lang="ar-IQ" dirty="0"/>
              <a:t>الأليل الذي ينتج تعبيره المظهري عندما يكون في الحالة الأصيلة فقط .</a:t>
            </a:r>
          </a:p>
        </p:txBody>
      </p:sp>
    </p:spTree>
    <p:extLst>
      <p:ext uri="{BB962C8B-B14F-4D97-AF65-F5344CB8AC3E}">
        <p14:creationId xmlns:p14="http://schemas.microsoft.com/office/powerpoint/2010/main" val="76257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sz="2800" b="1" dirty="0" smtClean="0">
                <a:solidFill>
                  <a:srgbClr val="FF0000"/>
                </a:solidFill>
              </a:rPr>
              <a:t>التراكيب الوراثية</a:t>
            </a:r>
            <a:endParaRPr lang="ar-IQ" sz="2800" b="1" dirty="0">
              <a:solidFill>
                <a:srgbClr val="FF0000"/>
              </a:solidFill>
            </a:endParaRPr>
          </a:p>
        </p:txBody>
      </p:sp>
      <p:pic>
        <p:nvPicPr>
          <p:cNvPr id="4" name="عنصر نائب للمحتوى 3"/>
          <p:cNvPicPr>
            <a:picLocks noGrp="1" noChangeAspect="1"/>
          </p:cNvPicPr>
          <p:nvPr>
            <p:ph idx="1"/>
          </p:nvPr>
        </p:nvPicPr>
        <p:blipFill>
          <a:blip r:embed="rId2"/>
          <a:stretch>
            <a:fillRect/>
          </a:stretch>
        </p:blipFill>
        <p:spPr>
          <a:xfrm>
            <a:off x="2851022" y="1825625"/>
            <a:ext cx="6489956" cy="4351338"/>
          </a:xfrm>
          <a:prstGeom prst="rect">
            <a:avLst/>
          </a:prstGeom>
        </p:spPr>
      </p:pic>
    </p:spTree>
    <p:extLst>
      <p:ext uri="{BB962C8B-B14F-4D97-AF65-F5344CB8AC3E}">
        <p14:creationId xmlns:p14="http://schemas.microsoft.com/office/powerpoint/2010/main" val="56776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dirty="0" smtClean="0"/>
              <a:t>              </a:t>
            </a:r>
            <a:r>
              <a:rPr lang="ar-IQ" sz="2800" b="1" dirty="0" smtClean="0">
                <a:solidFill>
                  <a:srgbClr val="FF0000"/>
                </a:solidFill>
              </a:rPr>
              <a:t>وراثة لون الريش</a:t>
            </a:r>
            <a:r>
              <a:rPr lang="ar-IQ" dirty="0" smtClean="0"/>
              <a:t/>
            </a:r>
            <a:br>
              <a:rPr lang="ar-IQ" dirty="0" smtClean="0"/>
            </a:br>
            <a:r>
              <a:rPr lang="ar-IQ" dirty="0"/>
              <a:t> </a:t>
            </a:r>
            <a:r>
              <a:rPr lang="ar-IQ" dirty="0" smtClean="0"/>
              <a:t>          </a:t>
            </a:r>
            <a:r>
              <a:rPr lang="ar-IQ" sz="2800" dirty="0" smtClean="0"/>
              <a:t>سلالة </a:t>
            </a:r>
            <a:r>
              <a:rPr lang="ar-IQ" sz="2800" dirty="0" smtClean="0"/>
              <a:t>الوايندوت                     </a:t>
            </a:r>
            <a:r>
              <a:rPr lang="ar-IQ" sz="2800" b="1" dirty="0" smtClean="0"/>
              <a:t>سلالة بلايموث روك   </a:t>
            </a:r>
            <a:endParaRPr lang="ar-IQ" sz="2800" b="1" dirty="0"/>
          </a:p>
        </p:txBody>
      </p:sp>
      <p:pic>
        <p:nvPicPr>
          <p:cNvPr id="1026" name="Picture 2" descr="https://almerja.com/medea/images/%D8%AF%D8%AC%D8%A7%D8%AC%20%D8%A7%D9%84%D9%88%D8%A7%D9%8A%D9%86%D8%AF%D8%AA%20%D8%B0%D9%88%20%D8%A7%D9%84%D8%B1%D9%8A%D8%B4%20%D9%85%D8%AE%D8%B7%D8%B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4634" y="1690688"/>
            <a:ext cx="2857500" cy="2881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lmerja.com/medea/images/%D8%AF%D8%AC%D8%A7%D8%AC%20%D8%A7%D9%84%D8%A8%D9%84%D9%8A%D9%85%D9%88%D8%AB%20%D8%B1%D9%88%D9%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559" y="1817077"/>
            <a:ext cx="2190750" cy="275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5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800" b="1" dirty="0" smtClean="0"/>
              <a:t>                        </a:t>
            </a:r>
            <a:r>
              <a:rPr lang="ar-IQ" sz="2800" b="1" dirty="0" smtClean="0"/>
              <a:t>              </a:t>
            </a:r>
            <a:r>
              <a:rPr lang="ar-IQ" sz="2800" b="1" dirty="0" smtClean="0"/>
              <a:t>وراثة شكل العرف في </a:t>
            </a:r>
            <a:r>
              <a:rPr lang="ar-IQ" sz="2800" b="1" dirty="0" smtClean="0"/>
              <a:t>الدجاج</a:t>
            </a:r>
            <a:endParaRPr lang="ar-IQ" sz="2800" b="1" dirty="0"/>
          </a:p>
        </p:txBody>
      </p:sp>
      <p:pic>
        <p:nvPicPr>
          <p:cNvPr id="7" name="عنصر نائب للمحتوى 6"/>
          <p:cNvPicPr>
            <a:picLocks noGrp="1" noChangeAspect="1"/>
          </p:cNvPicPr>
          <p:nvPr>
            <p:ph idx="1"/>
          </p:nvPr>
        </p:nvPicPr>
        <p:blipFill>
          <a:blip r:embed="rId2"/>
          <a:stretch>
            <a:fillRect/>
          </a:stretch>
        </p:blipFill>
        <p:spPr>
          <a:xfrm>
            <a:off x="2081920" y="2730981"/>
            <a:ext cx="8028159" cy="2540625"/>
          </a:xfrm>
          <a:prstGeom prst="rect">
            <a:avLst/>
          </a:prstGeom>
        </p:spPr>
      </p:pic>
    </p:spTree>
    <p:extLst>
      <p:ext uri="{BB962C8B-B14F-4D97-AF65-F5344CB8AC3E}">
        <p14:creationId xmlns:p14="http://schemas.microsoft.com/office/powerpoint/2010/main" val="400682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r>
              <a:rPr lang="ar-IQ" b="1" dirty="0"/>
              <a:t>3</a:t>
            </a:r>
            <a:r>
              <a:rPr lang="ar-IQ" b="1" dirty="0" smtClean="0"/>
              <a:t>-يمكن </a:t>
            </a:r>
            <a:r>
              <a:rPr lang="ar-IQ" b="1" dirty="0"/>
              <a:t>بسهولة في الصفات الوصفية أن نلاحظ </a:t>
            </a:r>
            <a:r>
              <a:rPr lang="ar-IQ" b="1" dirty="0" smtClean="0"/>
              <a:t>الاختلافات </a:t>
            </a:r>
            <a:r>
              <a:rPr lang="ar-IQ" b="1" dirty="0"/>
              <a:t>بين الأفراد كأن يكون طير ذو ريش أسود أو أبيض أو طير بشكل عرف مفرد أو وردي أو جوزي،أي يمكن قياس التباين المظهري بسهولة بين الأفراد</a:t>
            </a:r>
            <a:r>
              <a:rPr lang="ar-IQ" b="1" dirty="0" smtClean="0"/>
              <a:t>.</a:t>
            </a:r>
          </a:p>
          <a:p>
            <a:endParaRPr lang="en-US" b="1" dirty="0"/>
          </a:p>
          <a:p>
            <a:r>
              <a:rPr lang="ar-IQ" b="1" dirty="0"/>
              <a:t>4-لاتتأثر الصفات الوصفية بالظروف البيئية المحيطة بالطيور الا بشكل ضئيل جدا</a:t>
            </a:r>
            <a:r>
              <a:rPr lang="ar-IQ" b="1" dirty="0" smtClean="0"/>
              <a:t>.</a:t>
            </a:r>
          </a:p>
          <a:p>
            <a:endParaRPr lang="en-US" b="1" dirty="0"/>
          </a:p>
          <a:p>
            <a:r>
              <a:rPr lang="ar-IQ" b="1" dirty="0"/>
              <a:t>5- تتبع الصفات الوصفية في طريقة توارثها مبادئ مندل في الوراثة المندلية.</a:t>
            </a:r>
            <a:endParaRPr lang="en-US" b="1" dirty="0"/>
          </a:p>
          <a:p>
            <a:r>
              <a:rPr lang="ar-IQ" b="1" dirty="0">
                <a:solidFill>
                  <a:srgbClr val="FF0000"/>
                </a:solidFill>
              </a:rPr>
              <a:t>6-يتحكم في وراثتها عدد قليل من الجينات الوراثية المسؤولة</a:t>
            </a:r>
            <a:r>
              <a:rPr lang="ar-IQ" b="1" dirty="0" smtClean="0">
                <a:solidFill>
                  <a:srgbClr val="FF0000"/>
                </a:solidFill>
              </a:rPr>
              <a:t>. و تكون معظم الجينات ذات تأثير سائد أو متنحي</a:t>
            </a:r>
            <a:r>
              <a:rPr lang="ar-IQ" b="1" dirty="0" smtClean="0"/>
              <a:t>.</a:t>
            </a:r>
          </a:p>
          <a:p>
            <a:r>
              <a:rPr lang="ar-IQ" b="1" dirty="0" smtClean="0"/>
              <a:t>7-يمكن تحليل الاختلافات بين الأفراد لهذه الصفات الوصفية بطرق إحصائية بسيطة.</a:t>
            </a:r>
            <a:endParaRPr lang="en-US" b="1" dirty="0"/>
          </a:p>
          <a:p>
            <a:endParaRPr lang="ar-IQ" b="1" dirty="0"/>
          </a:p>
        </p:txBody>
      </p:sp>
    </p:spTree>
    <p:extLst>
      <p:ext uri="{BB962C8B-B14F-4D97-AF65-F5344CB8AC3E}">
        <p14:creationId xmlns:p14="http://schemas.microsoft.com/office/powerpoint/2010/main" val="223770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400" dirty="0" smtClean="0">
                <a:solidFill>
                  <a:schemeClr val="accent1"/>
                </a:solidFill>
              </a:rPr>
              <a:t>                                 </a:t>
            </a:r>
            <a:r>
              <a:rPr lang="ar-IQ" sz="2800" b="1" dirty="0" smtClean="0">
                <a:solidFill>
                  <a:schemeClr val="accent1"/>
                </a:solidFill>
              </a:rPr>
              <a:t>الصفات </a:t>
            </a:r>
            <a:r>
              <a:rPr lang="ar-IQ" sz="2800" b="1" dirty="0">
                <a:solidFill>
                  <a:schemeClr val="accent1"/>
                </a:solidFill>
              </a:rPr>
              <a:t>الكمية: </a:t>
            </a:r>
            <a:r>
              <a:rPr lang="en-US" sz="2800" b="1" dirty="0">
                <a:solidFill>
                  <a:schemeClr val="accent1"/>
                </a:solidFill>
              </a:rPr>
              <a:t>Quantitative Characters</a:t>
            </a:r>
            <a:endParaRPr lang="ar-IQ" sz="2800" b="1" dirty="0">
              <a:solidFill>
                <a:schemeClr val="accent1"/>
              </a:solidFill>
            </a:endParaRPr>
          </a:p>
        </p:txBody>
      </p:sp>
      <p:sp>
        <p:nvSpPr>
          <p:cNvPr id="3" name="عنصر نائب للمحتوى 2"/>
          <p:cNvSpPr>
            <a:spLocks noGrp="1"/>
          </p:cNvSpPr>
          <p:nvPr>
            <p:ph idx="1"/>
          </p:nvPr>
        </p:nvSpPr>
        <p:spPr/>
        <p:txBody>
          <a:bodyPr>
            <a:normAutofit fontScale="92500"/>
          </a:bodyPr>
          <a:lstStyle/>
          <a:p>
            <a:pPr marL="0" indent="0">
              <a:buNone/>
            </a:pPr>
            <a:r>
              <a:rPr lang="ar-IQ" b="1" dirty="0" smtClean="0"/>
              <a:t>  هي الصفات ذات الأهمية الاقتصادية </a:t>
            </a:r>
            <a:r>
              <a:rPr lang="ar-IQ" b="1" dirty="0"/>
              <a:t>التي تتعلق بالمقدار الكمي للصفة </a:t>
            </a:r>
            <a:r>
              <a:rPr lang="ar-IQ" b="1" dirty="0" smtClean="0"/>
              <a:t>الإنتاجية </a:t>
            </a:r>
            <a:r>
              <a:rPr lang="ar-IQ" b="1" dirty="0"/>
              <a:t>للطيور الداجنة والتي تتميز بما يلي:</a:t>
            </a:r>
            <a:endParaRPr lang="en-US" b="1" dirty="0"/>
          </a:p>
          <a:p>
            <a:pPr marL="0" indent="0">
              <a:buNone/>
            </a:pPr>
            <a:r>
              <a:rPr lang="ar-IQ" b="1" dirty="0" smtClean="0"/>
              <a:t>1-تشمل </a:t>
            </a:r>
            <a:r>
              <a:rPr lang="ar-IQ" b="1" dirty="0"/>
              <a:t>الصفات الكمية المهمة اقتصاديا مثل صفات انتاج البيض</a:t>
            </a:r>
            <a:r>
              <a:rPr lang="ar-IQ" b="1" dirty="0" smtClean="0"/>
              <a:t>، وزن </a:t>
            </a:r>
            <a:r>
              <a:rPr lang="ar-IQ" b="1" dirty="0"/>
              <a:t>البيض</a:t>
            </a:r>
            <a:r>
              <a:rPr lang="ar-IQ" b="1" dirty="0" smtClean="0"/>
              <a:t>، وزن </a:t>
            </a:r>
            <a:r>
              <a:rPr lang="ar-IQ" b="1" dirty="0"/>
              <a:t>الجسم</a:t>
            </a:r>
            <a:r>
              <a:rPr lang="ar-IQ" b="1" dirty="0" smtClean="0"/>
              <a:t>، الزيادة </a:t>
            </a:r>
            <a:r>
              <a:rPr lang="ar-IQ" b="1" dirty="0"/>
              <a:t>الوزنية</a:t>
            </a:r>
            <a:r>
              <a:rPr lang="ar-IQ" b="1" dirty="0" smtClean="0"/>
              <a:t>، استهلاك </a:t>
            </a:r>
            <a:r>
              <a:rPr lang="ar-IQ" b="1" dirty="0"/>
              <a:t>الغذاء</a:t>
            </a:r>
            <a:r>
              <a:rPr lang="ar-IQ" b="1" dirty="0" smtClean="0"/>
              <a:t>، معامل </a:t>
            </a:r>
            <a:r>
              <a:rPr lang="ar-IQ" b="1" dirty="0"/>
              <a:t>التحويل الغذائي.</a:t>
            </a:r>
            <a:endParaRPr lang="en-US" b="1" dirty="0"/>
          </a:p>
          <a:p>
            <a:pPr marL="0" indent="0">
              <a:buNone/>
            </a:pPr>
            <a:r>
              <a:rPr lang="ar-IQ" b="1" dirty="0"/>
              <a:t>2</a:t>
            </a:r>
            <a:r>
              <a:rPr lang="ar-IQ" b="1" dirty="0" smtClean="0"/>
              <a:t>-لايمكن </a:t>
            </a:r>
            <a:r>
              <a:rPr lang="ar-IQ" b="1" dirty="0"/>
              <a:t>تصنيف الصفات الكمية في فئات محددة لأنه </a:t>
            </a:r>
            <a:r>
              <a:rPr lang="ar-IQ" b="1" dirty="0" smtClean="0"/>
              <a:t>لا يمكن </a:t>
            </a:r>
            <a:r>
              <a:rPr lang="ar-IQ" b="1" dirty="0"/>
              <a:t>قياس التباين المظهري فيها بسهولة حيث ان التباين يكون فيها </a:t>
            </a:r>
            <a:r>
              <a:rPr lang="ar-IQ" b="1" dirty="0" smtClean="0"/>
              <a:t>مستمر او توزيعها </a:t>
            </a:r>
            <a:r>
              <a:rPr lang="ar-IQ" b="1" dirty="0"/>
              <a:t>يكون مستمرا ويوصف بيانيا و لذا يكون </a:t>
            </a:r>
            <a:endParaRPr lang="en-US" b="1" dirty="0"/>
          </a:p>
          <a:p>
            <a:pPr marL="0" indent="0">
              <a:buNone/>
            </a:pPr>
            <a:r>
              <a:rPr lang="ar-IQ" b="1" dirty="0"/>
              <a:t> </a:t>
            </a:r>
            <a:r>
              <a:rPr lang="ar-IQ" b="1" dirty="0" smtClean="0"/>
              <a:t>معقدا </a:t>
            </a:r>
            <a:r>
              <a:rPr lang="ar-IQ" b="1" dirty="0"/>
              <a:t>في قياسه وذلك لان الصفات الكمية تتأثر بشكل كبير بالظروف البيئية المحيطة بالطيور.</a:t>
            </a:r>
            <a:endParaRPr lang="en-US" b="1" dirty="0"/>
          </a:p>
          <a:p>
            <a:pPr marL="0" indent="0">
              <a:buNone/>
            </a:pPr>
            <a:r>
              <a:rPr lang="ar-IQ" b="1" dirty="0"/>
              <a:t>3</a:t>
            </a:r>
            <a:r>
              <a:rPr lang="ar-IQ" b="1" dirty="0" smtClean="0"/>
              <a:t>-يقاس </a:t>
            </a:r>
            <a:r>
              <a:rPr lang="ar-IQ" b="1" dirty="0"/>
              <a:t>التباين المظهري للصفات الكمية من خلال </a:t>
            </a:r>
            <a:r>
              <a:rPr lang="ar-IQ" b="1" dirty="0" smtClean="0"/>
              <a:t>العديد من المقاييس الإحصائية المعقدة.</a:t>
            </a:r>
            <a:endParaRPr lang="en-US" b="1" dirty="0"/>
          </a:p>
          <a:p>
            <a:r>
              <a:rPr lang="ar-IQ" b="1" dirty="0">
                <a:solidFill>
                  <a:srgbClr val="FF0000"/>
                </a:solidFill>
              </a:rPr>
              <a:t>4-يتحكم في وراثتها عشرات او مئات من الجينات </a:t>
            </a:r>
            <a:r>
              <a:rPr lang="ar-IQ" b="1" dirty="0" smtClean="0">
                <a:solidFill>
                  <a:srgbClr val="FF0000"/>
                </a:solidFill>
              </a:rPr>
              <a:t>المسؤولة ذات التأثير التجميعي </a:t>
            </a:r>
            <a:r>
              <a:rPr lang="ar-IQ" b="1" dirty="0" smtClean="0"/>
              <a:t>(المضيف).</a:t>
            </a:r>
            <a:endParaRPr lang="en-US" b="1" dirty="0"/>
          </a:p>
          <a:p>
            <a:pPr marL="0" indent="0">
              <a:buNone/>
            </a:pPr>
            <a:endParaRPr lang="en-US" b="1" dirty="0"/>
          </a:p>
          <a:p>
            <a:endParaRPr lang="ar-IQ" dirty="0"/>
          </a:p>
        </p:txBody>
      </p:sp>
    </p:spTree>
    <p:extLst>
      <p:ext uri="{BB962C8B-B14F-4D97-AF65-F5344CB8AC3E}">
        <p14:creationId xmlns:p14="http://schemas.microsoft.com/office/powerpoint/2010/main" val="65838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sz="2800" b="1" dirty="0" smtClean="0"/>
              <a:t>وزن البيض                                          وزن الدجاج </a:t>
            </a:r>
            <a:endParaRPr lang="ar-IQ" sz="2800" b="1" dirty="0"/>
          </a:p>
        </p:txBody>
      </p:sp>
      <p:pic>
        <p:nvPicPr>
          <p:cNvPr id="3074" name="Picture 2" descr="يتم وزن بيض الدجاج وفرزها حسب الوزن. كم تزن بيضة الدجاج؟ الوزن بالوس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9858" y="1942856"/>
            <a:ext cx="340274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تكاثر الدجاج Mechelen الوقواق: الوصف والصور والتعليق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293" y="2694171"/>
            <a:ext cx="3935534" cy="284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6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800" b="1" dirty="0" smtClean="0"/>
              <a:t>                                               وزن الذبيحة</a:t>
            </a:r>
            <a:endParaRPr lang="ar-IQ" sz="2800" b="1" dirty="0"/>
          </a:p>
        </p:txBody>
      </p:sp>
      <p:pic>
        <p:nvPicPr>
          <p:cNvPr id="4098" name="Picture 2" descr="الفرخة كام كيلو بعد الذبح وكيفية ذبحها وتنظيفها منزليا"/>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3077" y="1825625"/>
            <a:ext cx="446584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6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400" b="1" dirty="0" smtClean="0">
                <a:solidFill>
                  <a:srgbClr val="FF0000"/>
                </a:solidFill>
              </a:rPr>
              <a:t>            لماذا </a:t>
            </a:r>
            <a:r>
              <a:rPr lang="ar-IQ" sz="2400" b="1" dirty="0">
                <a:solidFill>
                  <a:srgbClr val="FF0000"/>
                </a:solidFill>
              </a:rPr>
              <a:t>يتم اختيار مجموعة من الأفراد في قطعان الطيور الداجنة ليتم تحسينها وراثيا</a:t>
            </a:r>
            <a:r>
              <a:rPr lang="ar-IQ" sz="2400" b="1" dirty="0" smtClean="0">
                <a:solidFill>
                  <a:srgbClr val="FF0000"/>
                </a:solidFill>
              </a:rPr>
              <a:t>؟</a:t>
            </a:r>
            <a:br>
              <a:rPr lang="ar-IQ" sz="2400" b="1" dirty="0" smtClean="0">
                <a:solidFill>
                  <a:srgbClr val="FF0000"/>
                </a:solidFill>
              </a:rPr>
            </a:br>
            <a:r>
              <a:rPr lang="ar-IQ" sz="2400" b="1" dirty="0">
                <a:solidFill>
                  <a:srgbClr val="FF0000"/>
                </a:solidFill>
              </a:rPr>
              <a:t> </a:t>
            </a:r>
            <a:r>
              <a:rPr lang="ar-IQ" sz="2400" b="1" dirty="0" smtClean="0">
                <a:solidFill>
                  <a:srgbClr val="FF0000"/>
                </a:solidFill>
              </a:rPr>
              <a:t>          و لماذا يهتم المربي بمظهر الصفة الوصفية و الإنتاجية؟</a:t>
            </a:r>
            <a:endParaRPr lang="ar-IQ" sz="2400" b="1" dirty="0">
              <a:solidFill>
                <a:srgbClr val="FF0000"/>
              </a:solidFill>
            </a:endParaRPr>
          </a:p>
        </p:txBody>
      </p:sp>
      <p:sp>
        <p:nvSpPr>
          <p:cNvPr id="3" name="عنصر نائب للمحتوى 2"/>
          <p:cNvSpPr>
            <a:spLocks noGrp="1"/>
          </p:cNvSpPr>
          <p:nvPr>
            <p:ph idx="1"/>
          </p:nvPr>
        </p:nvSpPr>
        <p:spPr/>
        <p:txBody>
          <a:bodyPr/>
          <a:lstStyle/>
          <a:p>
            <a:r>
              <a:rPr lang="ar-IQ" b="1" dirty="0" smtClean="0"/>
              <a:t>عند التحسين </a:t>
            </a:r>
            <a:r>
              <a:rPr lang="ar-IQ" b="1" dirty="0" smtClean="0"/>
              <a:t>الوراثي يتم </a:t>
            </a:r>
            <a:r>
              <a:rPr lang="ar-IQ" b="1" dirty="0"/>
              <a:t>اختيار مجموعة من الأفراد ذكور و اناث من قطعان دجاج اللحم او قطعان الدجاج البياض اعتمادا على نوع برنامج التحسين الوراثي أو الانتخاب و على نوع الصفة المطلوب تحسينها ويتم اختيار الأفراد بناء على قابليتها الوراثية التي يتم التعبير عنها من خلال سجلات </a:t>
            </a:r>
            <a:r>
              <a:rPr lang="ar-IQ" b="1" dirty="0" smtClean="0"/>
              <a:t>الإنتاج(</a:t>
            </a:r>
            <a:r>
              <a:rPr lang="ar-IQ" b="1" dirty="0" smtClean="0">
                <a:solidFill>
                  <a:srgbClr val="FF0000"/>
                </a:solidFill>
              </a:rPr>
              <a:t>مظهر</a:t>
            </a:r>
            <a:r>
              <a:rPr lang="ar-IQ" b="1" dirty="0" smtClean="0"/>
              <a:t> </a:t>
            </a:r>
            <a:r>
              <a:rPr lang="ar-IQ" b="1" dirty="0">
                <a:solidFill>
                  <a:srgbClr val="FF0000"/>
                </a:solidFill>
              </a:rPr>
              <a:t>الصفة الوراثية</a:t>
            </a:r>
            <a:r>
              <a:rPr lang="ar-IQ" b="1" dirty="0"/>
              <a:t>).و من خلال برنامج </a:t>
            </a:r>
            <a:r>
              <a:rPr lang="ar-IQ" b="1" dirty="0" smtClean="0"/>
              <a:t>الانتخاب </a:t>
            </a:r>
            <a:r>
              <a:rPr lang="ar-IQ" b="1" dirty="0"/>
              <a:t>يتم معرفة كيفية انتقال هذه </a:t>
            </a:r>
            <a:r>
              <a:rPr lang="ar-IQ" b="1" dirty="0" smtClean="0"/>
              <a:t>الإمكانية </a:t>
            </a:r>
            <a:r>
              <a:rPr lang="ar-IQ" b="1" dirty="0"/>
              <a:t>الى الأجيال اللاحقة. </a:t>
            </a:r>
            <a:endParaRPr lang="ar-IQ" b="1" dirty="0" smtClean="0"/>
          </a:p>
          <a:p>
            <a:r>
              <a:rPr lang="ar-IQ" dirty="0">
                <a:solidFill>
                  <a:schemeClr val="accent1"/>
                </a:solidFill>
              </a:rPr>
              <a:t>الصفات الممكن تحسينها</a:t>
            </a:r>
            <a:r>
              <a:rPr lang="ar-IQ" dirty="0"/>
              <a:t>:</a:t>
            </a:r>
            <a:endParaRPr lang="en-US" dirty="0"/>
          </a:p>
          <a:p>
            <a:r>
              <a:rPr lang="ar-IQ" b="1" dirty="0"/>
              <a:t>جميع الصفات المتعلقة </a:t>
            </a:r>
            <a:r>
              <a:rPr lang="ar-IQ" b="1" dirty="0" smtClean="0"/>
              <a:t>بالإداء </a:t>
            </a:r>
            <a:r>
              <a:rPr lang="ar-IQ" b="1" dirty="0"/>
              <a:t>الإنتاجي </a:t>
            </a:r>
            <a:r>
              <a:rPr lang="ar-IQ" b="1" dirty="0" smtClean="0"/>
              <a:t>مثل </a:t>
            </a:r>
            <a:r>
              <a:rPr lang="ar-IQ" b="1" dirty="0"/>
              <a:t>وزن الجسم</a:t>
            </a:r>
            <a:r>
              <a:rPr lang="ar-IQ" b="1" dirty="0" smtClean="0"/>
              <a:t>، معدل </a:t>
            </a:r>
            <a:r>
              <a:rPr lang="ar-IQ" b="1" dirty="0"/>
              <a:t>النمو</a:t>
            </a:r>
            <a:r>
              <a:rPr lang="ar-IQ" b="1" dirty="0" smtClean="0"/>
              <a:t>، استهلاك </a:t>
            </a:r>
            <a:r>
              <a:rPr lang="ar-IQ" b="1" dirty="0"/>
              <a:t>العلف ،كفاءة التحويل الغذائي و كل ما يتعلق </a:t>
            </a:r>
            <a:r>
              <a:rPr lang="ar-IQ" b="1" dirty="0" smtClean="0"/>
              <a:t>بإنتاج </a:t>
            </a:r>
            <a:r>
              <a:rPr lang="ar-IQ" b="1" dirty="0"/>
              <a:t>و نوعية اللحم المنتج في قطعان دجاج اللحم أو كل ما يتعلق بمواصفات انتاج البيض في مختلف قطعان الدجاج البياض</a:t>
            </a:r>
            <a:r>
              <a:rPr lang="ar-IQ" dirty="0"/>
              <a:t>.</a:t>
            </a:r>
            <a:endParaRPr lang="en-US" dirty="0"/>
          </a:p>
          <a:p>
            <a:endParaRPr lang="ar-IQ" dirty="0"/>
          </a:p>
        </p:txBody>
      </p:sp>
    </p:spTree>
    <p:extLst>
      <p:ext uri="{BB962C8B-B14F-4D97-AF65-F5344CB8AC3E}">
        <p14:creationId xmlns:p14="http://schemas.microsoft.com/office/powerpoint/2010/main" val="16469927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1292</Words>
  <Application>Microsoft Office PowerPoint</Application>
  <PresentationFormat>ملء الشاشة</PresentationFormat>
  <Paragraphs>83</Paragraphs>
  <Slides>23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23</vt:i4>
      </vt:variant>
    </vt:vector>
  </HeadingPairs>
  <TitlesOfParts>
    <vt:vector size="28" baseType="lpstr">
      <vt:lpstr>Arial</vt:lpstr>
      <vt:lpstr>Calibri</vt:lpstr>
      <vt:lpstr>Calibri Light</vt:lpstr>
      <vt:lpstr>Times New Roman</vt:lpstr>
      <vt:lpstr>نسق Office</vt:lpstr>
      <vt:lpstr>عرض تقديمي في PowerPoint</vt:lpstr>
      <vt:lpstr>وراثة الصفات الوصفية: Qualitative characters Genetics  </vt:lpstr>
      <vt:lpstr>                          وراثة لون الريش            سلالة الوايندوت                     سلالة بلايموث روك   </vt:lpstr>
      <vt:lpstr>                                      وراثة شكل العرف في الدجاج</vt:lpstr>
      <vt:lpstr>عرض تقديمي في PowerPoint</vt:lpstr>
      <vt:lpstr>                                 الصفات الكمية: Quantitative Characters</vt:lpstr>
      <vt:lpstr>        وزن البيض                                          وزن الدجاج </vt:lpstr>
      <vt:lpstr>                                               وزن الذبيحة</vt:lpstr>
      <vt:lpstr>            لماذا يتم اختيار مجموعة من الأفراد في قطعان الطيور الداجنة ليتم تحسينها وراثيا؟            و لماذا يهتم المربي بمظهر الصفة الوصفية و الإنتاجية؟</vt:lpstr>
      <vt:lpstr>                                جمع المعلومات (البيانات) Data Collection </vt:lpstr>
      <vt:lpstr>                         بدايات الانتخاب في الطيور الداجنة </vt:lpstr>
      <vt:lpstr>                  بعض المصطلحات العلمية في الطيور الداجنة </vt:lpstr>
      <vt:lpstr>           سلالة الليكهورن                      سلالة البليموث روك</vt:lpstr>
      <vt:lpstr>عرض تقديمي في PowerPoint</vt:lpstr>
      <vt:lpstr>عرض تقديمي في PowerPoint</vt:lpstr>
      <vt:lpstr>                       الحامض النووي DNA منقوص الأوكسجين و تركيب الكروموسومات</vt:lpstr>
      <vt:lpstr>عرض تقديمي في PowerPoint</vt:lpstr>
      <vt:lpstr>عرض تقديمي في PowerPoint</vt:lpstr>
      <vt:lpstr>عرض تقديمي في PowerPoint</vt:lpstr>
      <vt:lpstr>                     ما الفرق بين الجين و الأليل؟</vt:lpstr>
      <vt:lpstr>عرض تقديمي في PowerPoint</vt:lpstr>
      <vt:lpstr>عرض تقديمي في PowerPoint</vt:lpstr>
      <vt:lpstr>                              التراكيب الوراثية</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وراثة الصفات الوصفية: Qualitative characters Genetic  </dc:title>
  <dc:creator>Shamfuture</dc:creator>
  <cp:lastModifiedBy>Shamfuture</cp:lastModifiedBy>
  <cp:revision>219</cp:revision>
  <dcterms:created xsi:type="dcterms:W3CDTF">2021-10-14T12:44:38Z</dcterms:created>
  <dcterms:modified xsi:type="dcterms:W3CDTF">2021-10-19T07:18:21Z</dcterms:modified>
</cp:coreProperties>
</file>